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79" r:id="rId4"/>
    <p:sldId id="281" r:id="rId5"/>
    <p:sldId id="280" r:id="rId6"/>
    <p:sldId id="282" r:id="rId7"/>
    <p:sldId id="28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22"/>
    <p:restoredTop sz="94014"/>
  </p:normalViewPr>
  <p:slideViewPr>
    <p:cSldViewPr snapToGrid="0" snapToObjects="1">
      <p:cViewPr varScale="1">
        <p:scale>
          <a:sx n="61" d="100"/>
          <a:sy n="61" d="100"/>
        </p:scale>
        <p:origin x="968"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FAEC1-C376-2244-8AB1-C8E1C4757A6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AD156A9-8C09-3C4A-A320-820C78F514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C9A1FC-3D68-D146-818D-A4BCDE112760}"/>
              </a:ext>
            </a:extLst>
          </p:cNvPr>
          <p:cNvSpPr>
            <a:spLocks noGrp="1"/>
          </p:cNvSpPr>
          <p:nvPr>
            <p:ph type="dt" sz="half" idx="10"/>
          </p:nvPr>
        </p:nvSpPr>
        <p:spPr/>
        <p:txBody>
          <a:bodyPr/>
          <a:lstStyle/>
          <a:p>
            <a:fld id="{9B5C3E2A-852D-2D49-A477-ACA4D0D4ECE9}" type="datetimeFigureOut">
              <a:rPr lang="en-US" smtClean="0"/>
              <a:t>11/23/2022</a:t>
            </a:fld>
            <a:endParaRPr lang="en-US"/>
          </a:p>
        </p:txBody>
      </p:sp>
      <p:sp>
        <p:nvSpPr>
          <p:cNvPr id="5" name="Footer Placeholder 4">
            <a:extLst>
              <a:ext uri="{FF2B5EF4-FFF2-40B4-BE49-F238E27FC236}">
                <a16:creationId xmlns:a16="http://schemas.microsoft.com/office/drawing/2014/main" id="{41DA4A6F-437D-AB4C-AAF0-47F31494CF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0CDD19-D4CC-F745-AF8C-E57823E5F9F2}"/>
              </a:ext>
            </a:extLst>
          </p:cNvPr>
          <p:cNvSpPr>
            <a:spLocks noGrp="1"/>
          </p:cNvSpPr>
          <p:nvPr>
            <p:ph type="sldNum" sz="quarter" idx="12"/>
          </p:nvPr>
        </p:nvSpPr>
        <p:spPr/>
        <p:txBody>
          <a:bodyPr/>
          <a:lstStyle/>
          <a:p>
            <a:fld id="{A1CFE465-4394-7B4E-847D-341662919664}" type="slidenum">
              <a:rPr lang="en-US" smtClean="0"/>
              <a:t>‹#›</a:t>
            </a:fld>
            <a:endParaRPr lang="en-US"/>
          </a:p>
        </p:txBody>
      </p:sp>
    </p:spTree>
    <p:extLst>
      <p:ext uri="{BB962C8B-B14F-4D97-AF65-F5344CB8AC3E}">
        <p14:creationId xmlns:p14="http://schemas.microsoft.com/office/powerpoint/2010/main" val="1179989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93F90-E76A-374D-AF3B-B7BA4561443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EA8F05-B4BD-6348-8B3F-116B1AD073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7C920A-9456-CC4C-92E1-1F9601507FC4}"/>
              </a:ext>
            </a:extLst>
          </p:cNvPr>
          <p:cNvSpPr>
            <a:spLocks noGrp="1"/>
          </p:cNvSpPr>
          <p:nvPr>
            <p:ph type="dt" sz="half" idx="10"/>
          </p:nvPr>
        </p:nvSpPr>
        <p:spPr/>
        <p:txBody>
          <a:bodyPr/>
          <a:lstStyle/>
          <a:p>
            <a:fld id="{9B5C3E2A-852D-2D49-A477-ACA4D0D4ECE9}" type="datetimeFigureOut">
              <a:rPr lang="en-US" smtClean="0"/>
              <a:t>11/23/2022</a:t>
            </a:fld>
            <a:endParaRPr lang="en-US"/>
          </a:p>
        </p:txBody>
      </p:sp>
      <p:sp>
        <p:nvSpPr>
          <p:cNvPr id="5" name="Footer Placeholder 4">
            <a:extLst>
              <a:ext uri="{FF2B5EF4-FFF2-40B4-BE49-F238E27FC236}">
                <a16:creationId xmlns:a16="http://schemas.microsoft.com/office/drawing/2014/main" id="{E6D3159D-9D6F-9642-B9FF-0BD293C17D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92BD2B-A7EC-904E-8733-AF27F9BB35D9}"/>
              </a:ext>
            </a:extLst>
          </p:cNvPr>
          <p:cNvSpPr>
            <a:spLocks noGrp="1"/>
          </p:cNvSpPr>
          <p:nvPr>
            <p:ph type="sldNum" sz="quarter" idx="12"/>
          </p:nvPr>
        </p:nvSpPr>
        <p:spPr/>
        <p:txBody>
          <a:bodyPr/>
          <a:lstStyle/>
          <a:p>
            <a:fld id="{A1CFE465-4394-7B4E-847D-341662919664}" type="slidenum">
              <a:rPr lang="en-US" smtClean="0"/>
              <a:t>‹#›</a:t>
            </a:fld>
            <a:endParaRPr lang="en-US"/>
          </a:p>
        </p:txBody>
      </p:sp>
    </p:spTree>
    <p:extLst>
      <p:ext uri="{BB962C8B-B14F-4D97-AF65-F5344CB8AC3E}">
        <p14:creationId xmlns:p14="http://schemas.microsoft.com/office/powerpoint/2010/main" val="576125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44724F-3D7B-2748-ABE7-9B2095A8106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5734C87-429A-F540-8511-3E67B45F9FF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8D057F-7396-2D44-8896-EED55186FFC0}"/>
              </a:ext>
            </a:extLst>
          </p:cNvPr>
          <p:cNvSpPr>
            <a:spLocks noGrp="1"/>
          </p:cNvSpPr>
          <p:nvPr>
            <p:ph type="dt" sz="half" idx="10"/>
          </p:nvPr>
        </p:nvSpPr>
        <p:spPr/>
        <p:txBody>
          <a:bodyPr/>
          <a:lstStyle/>
          <a:p>
            <a:fld id="{9B5C3E2A-852D-2D49-A477-ACA4D0D4ECE9}" type="datetimeFigureOut">
              <a:rPr lang="en-US" smtClean="0"/>
              <a:t>11/23/2022</a:t>
            </a:fld>
            <a:endParaRPr lang="en-US"/>
          </a:p>
        </p:txBody>
      </p:sp>
      <p:sp>
        <p:nvSpPr>
          <p:cNvPr id="5" name="Footer Placeholder 4">
            <a:extLst>
              <a:ext uri="{FF2B5EF4-FFF2-40B4-BE49-F238E27FC236}">
                <a16:creationId xmlns:a16="http://schemas.microsoft.com/office/drawing/2014/main" id="{F406289D-3B56-054B-8FD5-0B961D9C1D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D21E2D-83FA-4E4D-8FBE-601D2FF418EA}"/>
              </a:ext>
            </a:extLst>
          </p:cNvPr>
          <p:cNvSpPr>
            <a:spLocks noGrp="1"/>
          </p:cNvSpPr>
          <p:nvPr>
            <p:ph type="sldNum" sz="quarter" idx="12"/>
          </p:nvPr>
        </p:nvSpPr>
        <p:spPr/>
        <p:txBody>
          <a:bodyPr/>
          <a:lstStyle/>
          <a:p>
            <a:fld id="{A1CFE465-4394-7B4E-847D-341662919664}" type="slidenum">
              <a:rPr lang="en-US" smtClean="0"/>
              <a:t>‹#›</a:t>
            </a:fld>
            <a:endParaRPr lang="en-US"/>
          </a:p>
        </p:txBody>
      </p:sp>
    </p:spTree>
    <p:extLst>
      <p:ext uri="{BB962C8B-B14F-4D97-AF65-F5344CB8AC3E}">
        <p14:creationId xmlns:p14="http://schemas.microsoft.com/office/powerpoint/2010/main" val="943828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78AAB-33B0-FB4D-B2F3-5A8D9995D2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351B9A-8289-9A49-A9ED-8748D20695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3A20CE-2C45-A046-BBBC-82D24A49F0ED}"/>
              </a:ext>
            </a:extLst>
          </p:cNvPr>
          <p:cNvSpPr>
            <a:spLocks noGrp="1"/>
          </p:cNvSpPr>
          <p:nvPr>
            <p:ph type="dt" sz="half" idx="10"/>
          </p:nvPr>
        </p:nvSpPr>
        <p:spPr/>
        <p:txBody>
          <a:bodyPr/>
          <a:lstStyle/>
          <a:p>
            <a:fld id="{9B5C3E2A-852D-2D49-A477-ACA4D0D4ECE9}" type="datetimeFigureOut">
              <a:rPr lang="en-US" smtClean="0"/>
              <a:t>11/23/2022</a:t>
            </a:fld>
            <a:endParaRPr lang="en-US"/>
          </a:p>
        </p:txBody>
      </p:sp>
      <p:sp>
        <p:nvSpPr>
          <p:cNvPr id="5" name="Footer Placeholder 4">
            <a:extLst>
              <a:ext uri="{FF2B5EF4-FFF2-40B4-BE49-F238E27FC236}">
                <a16:creationId xmlns:a16="http://schemas.microsoft.com/office/drawing/2014/main" id="{07D31E38-B714-4F49-903C-99235D031D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8339FE-3ABB-204C-ACD3-E8D6E86B7440}"/>
              </a:ext>
            </a:extLst>
          </p:cNvPr>
          <p:cNvSpPr>
            <a:spLocks noGrp="1"/>
          </p:cNvSpPr>
          <p:nvPr>
            <p:ph type="sldNum" sz="quarter" idx="12"/>
          </p:nvPr>
        </p:nvSpPr>
        <p:spPr/>
        <p:txBody>
          <a:bodyPr/>
          <a:lstStyle/>
          <a:p>
            <a:fld id="{A1CFE465-4394-7B4E-847D-341662919664}" type="slidenum">
              <a:rPr lang="en-US" smtClean="0"/>
              <a:t>‹#›</a:t>
            </a:fld>
            <a:endParaRPr lang="en-US"/>
          </a:p>
        </p:txBody>
      </p:sp>
    </p:spTree>
    <p:extLst>
      <p:ext uri="{BB962C8B-B14F-4D97-AF65-F5344CB8AC3E}">
        <p14:creationId xmlns:p14="http://schemas.microsoft.com/office/powerpoint/2010/main" val="1361429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8B194-7111-034A-B4AB-DC97C4B274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3DC7465-199B-054A-A223-C0F66AE1CB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45AE69-989E-654A-A344-7038045C622E}"/>
              </a:ext>
            </a:extLst>
          </p:cNvPr>
          <p:cNvSpPr>
            <a:spLocks noGrp="1"/>
          </p:cNvSpPr>
          <p:nvPr>
            <p:ph type="dt" sz="half" idx="10"/>
          </p:nvPr>
        </p:nvSpPr>
        <p:spPr/>
        <p:txBody>
          <a:bodyPr/>
          <a:lstStyle/>
          <a:p>
            <a:fld id="{9B5C3E2A-852D-2D49-A477-ACA4D0D4ECE9}" type="datetimeFigureOut">
              <a:rPr lang="en-US" smtClean="0"/>
              <a:t>11/23/2022</a:t>
            </a:fld>
            <a:endParaRPr lang="en-US"/>
          </a:p>
        </p:txBody>
      </p:sp>
      <p:sp>
        <p:nvSpPr>
          <p:cNvPr id="5" name="Footer Placeholder 4">
            <a:extLst>
              <a:ext uri="{FF2B5EF4-FFF2-40B4-BE49-F238E27FC236}">
                <a16:creationId xmlns:a16="http://schemas.microsoft.com/office/drawing/2014/main" id="{4C27E134-519E-AB4E-91DB-7145C8D827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1F6D7C-0661-0C42-9BFF-081AFE267117}"/>
              </a:ext>
            </a:extLst>
          </p:cNvPr>
          <p:cNvSpPr>
            <a:spLocks noGrp="1"/>
          </p:cNvSpPr>
          <p:nvPr>
            <p:ph type="sldNum" sz="quarter" idx="12"/>
          </p:nvPr>
        </p:nvSpPr>
        <p:spPr/>
        <p:txBody>
          <a:bodyPr/>
          <a:lstStyle/>
          <a:p>
            <a:fld id="{A1CFE465-4394-7B4E-847D-341662919664}" type="slidenum">
              <a:rPr lang="en-US" smtClean="0"/>
              <a:t>‹#›</a:t>
            </a:fld>
            <a:endParaRPr lang="en-US"/>
          </a:p>
        </p:txBody>
      </p:sp>
    </p:spTree>
    <p:extLst>
      <p:ext uri="{BB962C8B-B14F-4D97-AF65-F5344CB8AC3E}">
        <p14:creationId xmlns:p14="http://schemas.microsoft.com/office/powerpoint/2010/main" val="2896363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951FF-657F-D744-9D5E-30A1E64789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35E748-FAC0-9945-B80F-6E8CFB0ACF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97CBE86-D173-C444-A0CB-F06C6D8AC4F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9ED064-B21B-CF43-9A7F-A4E304EE9FA4}"/>
              </a:ext>
            </a:extLst>
          </p:cNvPr>
          <p:cNvSpPr>
            <a:spLocks noGrp="1"/>
          </p:cNvSpPr>
          <p:nvPr>
            <p:ph type="dt" sz="half" idx="10"/>
          </p:nvPr>
        </p:nvSpPr>
        <p:spPr/>
        <p:txBody>
          <a:bodyPr/>
          <a:lstStyle/>
          <a:p>
            <a:fld id="{9B5C3E2A-852D-2D49-A477-ACA4D0D4ECE9}" type="datetimeFigureOut">
              <a:rPr lang="en-US" smtClean="0"/>
              <a:t>11/23/2022</a:t>
            </a:fld>
            <a:endParaRPr lang="en-US"/>
          </a:p>
        </p:txBody>
      </p:sp>
      <p:sp>
        <p:nvSpPr>
          <p:cNvPr id="6" name="Footer Placeholder 5">
            <a:extLst>
              <a:ext uri="{FF2B5EF4-FFF2-40B4-BE49-F238E27FC236}">
                <a16:creationId xmlns:a16="http://schemas.microsoft.com/office/drawing/2014/main" id="{36AF67F0-96D6-8543-B960-4F9D85C9EC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83F2FA-ECF1-A84F-AAAF-072360A093CA}"/>
              </a:ext>
            </a:extLst>
          </p:cNvPr>
          <p:cNvSpPr>
            <a:spLocks noGrp="1"/>
          </p:cNvSpPr>
          <p:nvPr>
            <p:ph type="sldNum" sz="quarter" idx="12"/>
          </p:nvPr>
        </p:nvSpPr>
        <p:spPr/>
        <p:txBody>
          <a:bodyPr/>
          <a:lstStyle/>
          <a:p>
            <a:fld id="{A1CFE465-4394-7B4E-847D-341662919664}" type="slidenum">
              <a:rPr lang="en-US" smtClean="0"/>
              <a:t>‹#›</a:t>
            </a:fld>
            <a:endParaRPr lang="en-US"/>
          </a:p>
        </p:txBody>
      </p:sp>
    </p:spTree>
    <p:extLst>
      <p:ext uri="{BB962C8B-B14F-4D97-AF65-F5344CB8AC3E}">
        <p14:creationId xmlns:p14="http://schemas.microsoft.com/office/powerpoint/2010/main" val="1439231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7DA75-18D8-8643-AA2B-B0CBBCAD7AF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2743E3-DCDA-E643-AFB2-99E9B17BCD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53EFF8-14B8-2F41-B6F4-2983CC0E650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615448E-DD8A-A44D-B96E-2AD36BF309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6BDFF2-4460-BA4C-8400-6E565B0C5D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A488F11-6EB5-F748-BEF6-1B951638F4CD}"/>
              </a:ext>
            </a:extLst>
          </p:cNvPr>
          <p:cNvSpPr>
            <a:spLocks noGrp="1"/>
          </p:cNvSpPr>
          <p:nvPr>
            <p:ph type="dt" sz="half" idx="10"/>
          </p:nvPr>
        </p:nvSpPr>
        <p:spPr/>
        <p:txBody>
          <a:bodyPr/>
          <a:lstStyle/>
          <a:p>
            <a:fld id="{9B5C3E2A-852D-2D49-A477-ACA4D0D4ECE9}" type="datetimeFigureOut">
              <a:rPr lang="en-US" smtClean="0"/>
              <a:t>11/23/2022</a:t>
            </a:fld>
            <a:endParaRPr lang="en-US"/>
          </a:p>
        </p:txBody>
      </p:sp>
      <p:sp>
        <p:nvSpPr>
          <p:cNvPr id="8" name="Footer Placeholder 7">
            <a:extLst>
              <a:ext uri="{FF2B5EF4-FFF2-40B4-BE49-F238E27FC236}">
                <a16:creationId xmlns:a16="http://schemas.microsoft.com/office/drawing/2014/main" id="{04C0CC25-4460-AB4B-9C86-39C714D8DE1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BB4E481-5673-DB4A-9D62-78924A68A6FA}"/>
              </a:ext>
            </a:extLst>
          </p:cNvPr>
          <p:cNvSpPr>
            <a:spLocks noGrp="1"/>
          </p:cNvSpPr>
          <p:nvPr>
            <p:ph type="sldNum" sz="quarter" idx="12"/>
          </p:nvPr>
        </p:nvSpPr>
        <p:spPr/>
        <p:txBody>
          <a:bodyPr/>
          <a:lstStyle/>
          <a:p>
            <a:fld id="{A1CFE465-4394-7B4E-847D-341662919664}" type="slidenum">
              <a:rPr lang="en-US" smtClean="0"/>
              <a:t>‹#›</a:t>
            </a:fld>
            <a:endParaRPr lang="en-US"/>
          </a:p>
        </p:txBody>
      </p:sp>
    </p:spTree>
    <p:extLst>
      <p:ext uri="{BB962C8B-B14F-4D97-AF65-F5344CB8AC3E}">
        <p14:creationId xmlns:p14="http://schemas.microsoft.com/office/powerpoint/2010/main" val="2533651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1323C-3513-E141-A234-D456988814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087524A-28B9-654F-8ABD-DB7F58CAC761}"/>
              </a:ext>
            </a:extLst>
          </p:cNvPr>
          <p:cNvSpPr>
            <a:spLocks noGrp="1"/>
          </p:cNvSpPr>
          <p:nvPr>
            <p:ph type="dt" sz="half" idx="10"/>
          </p:nvPr>
        </p:nvSpPr>
        <p:spPr/>
        <p:txBody>
          <a:bodyPr/>
          <a:lstStyle/>
          <a:p>
            <a:fld id="{9B5C3E2A-852D-2D49-A477-ACA4D0D4ECE9}" type="datetimeFigureOut">
              <a:rPr lang="en-US" smtClean="0"/>
              <a:t>11/23/2022</a:t>
            </a:fld>
            <a:endParaRPr lang="en-US"/>
          </a:p>
        </p:txBody>
      </p:sp>
      <p:sp>
        <p:nvSpPr>
          <p:cNvPr id="4" name="Footer Placeholder 3">
            <a:extLst>
              <a:ext uri="{FF2B5EF4-FFF2-40B4-BE49-F238E27FC236}">
                <a16:creationId xmlns:a16="http://schemas.microsoft.com/office/drawing/2014/main" id="{D6E01202-B217-A544-98FC-A3F47DDA0DD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D0467E7-44B1-594D-8BFE-F46985661989}"/>
              </a:ext>
            </a:extLst>
          </p:cNvPr>
          <p:cNvSpPr>
            <a:spLocks noGrp="1"/>
          </p:cNvSpPr>
          <p:nvPr>
            <p:ph type="sldNum" sz="quarter" idx="12"/>
          </p:nvPr>
        </p:nvSpPr>
        <p:spPr/>
        <p:txBody>
          <a:bodyPr/>
          <a:lstStyle/>
          <a:p>
            <a:fld id="{A1CFE465-4394-7B4E-847D-341662919664}" type="slidenum">
              <a:rPr lang="en-US" smtClean="0"/>
              <a:t>‹#›</a:t>
            </a:fld>
            <a:endParaRPr lang="en-US"/>
          </a:p>
        </p:txBody>
      </p:sp>
    </p:spTree>
    <p:extLst>
      <p:ext uri="{BB962C8B-B14F-4D97-AF65-F5344CB8AC3E}">
        <p14:creationId xmlns:p14="http://schemas.microsoft.com/office/powerpoint/2010/main" val="3491092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C09B6C-D84D-0140-8C6D-6EC43A11C253}"/>
              </a:ext>
            </a:extLst>
          </p:cNvPr>
          <p:cNvSpPr>
            <a:spLocks noGrp="1"/>
          </p:cNvSpPr>
          <p:nvPr>
            <p:ph type="dt" sz="half" idx="10"/>
          </p:nvPr>
        </p:nvSpPr>
        <p:spPr/>
        <p:txBody>
          <a:bodyPr/>
          <a:lstStyle/>
          <a:p>
            <a:fld id="{9B5C3E2A-852D-2D49-A477-ACA4D0D4ECE9}" type="datetimeFigureOut">
              <a:rPr lang="en-US" smtClean="0"/>
              <a:t>11/23/2022</a:t>
            </a:fld>
            <a:endParaRPr lang="en-US"/>
          </a:p>
        </p:txBody>
      </p:sp>
      <p:sp>
        <p:nvSpPr>
          <p:cNvPr id="3" name="Footer Placeholder 2">
            <a:extLst>
              <a:ext uri="{FF2B5EF4-FFF2-40B4-BE49-F238E27FC236}">
                <a16:creationId xmlns:a16="http://schemas.microsoft.com/office/drawing/2014/main" id="{9216339E-6FB0-BD43-90C7-44E4D38B859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8D97D8-39FB-BA45-BE88-4022DA6C74AB}"/>
              </a:ext>
            </a:extLst>
          </p:cNvPr>
          <p:cNvSpPr>
            <a:spLocks noGrp="1"/>
          </p:cNvSpPr>
          <p:nvPr>
            <p:ph type="sldNum" sz="quarter" idx="12"/>
          </p:nvPr>
        </p:nvSpPr>
        <p:spPr/>
        <p:txBody>
          <a:bodyPr/>
          <a:lstStyle/>
          <a:p>
            <a:fld id="{A1CFE465-4394-7B4E-847D-341662919664}" type="slidenum">
              <a:rPr lang="en-US" smtClean="0"/>
              <a:t>‹#›</a:t>
            </a:fld>
            <a:endParaRPr lang="en-US"/>
          </a:p>
        </p:txBody>
      </p:sp>
    </p:spTree>
    <p:extLst>
      <p:ext uri="{BB962C8B-B14F-4D97-AF65-F5344CB8AC3E}">
        <p14:creationId xmlns:p14="http://schemas.microsoft.com/office/powerpoint/2010/main" val="2429124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C7C9A-494F-E743-B19E-46A512BAC8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601B2C-6429-EA42-B7EA-CDFC5D1D90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C13D9AD-1858-F44B-866B-1DDFC6B4D1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8D5946-875D-464A-BBFB-4F6AB6D58C74}"/>
              </a:ext>
            </a:extLst>
          </p:cNvPr>
          <p:cNvSpPr>
            <a:spLocks noGrp="1"/>
          </p:cNvSpPr>
          <p:nvPr>
            <p:ph type="dt" sz="half" idx="10"/>
          </p:nvPr>
        </p:nvSpPr>
        <p:spPr/>
        <p:txBody>
          <a:bodyPr/>
          <a:lstStyle/>
          <a:p>
            <a:fld id="{9B5C3E2A-852D-2D49-A477-ACA4D0D4ECE9}" type="datetimeFigureOut">
              <a:rPr lang="en-US" smtClean="0"/>
              <a:t>11/23/2022</a:t>
            </a:fld>
            <a:endParaRPr lang="en-US"/>
          </a:p>
        </p:txBody>
      </p:sp>
      <p:sp>
        <p:nvSpPr>
          <p:cNvPr id="6" name="Footer Placeholder 5">
            <a:extLst>
              <a:ext uri="{FF2B5EF4-FFF2-40B4-BE49-F238E27FC236}">
                <a16:creationId xmlns:a16="http://schemas.microsoft.com/office/drawing/2014/main" id="{7600229C-F7D0-DC43-B5E9-75BA349181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F494D3-0BB1-DA4E-AA63-CC58DBA057EC}"/>
              </a:ext>
            </a:extLst>
          </p:cNvPr>
          <p:cNvSpPr>
            <a:spLocks noGrp="1"/>
          </p:cNvSpPr>
          <p:nvPr>
            <p:ph type="sldNum" sz="quarter" idx="12"/>
          </p:nvPr>
        </p:nvSpPr>
        <p:spPr/>
        <p:txBody>
          <a:bodyPr/>
          <a:lstStyle/>
          <a:p>
            <a:fld id="{A1CFE465-4394-7B4E-847D-341662919664}" type="slidenum">
              <a:rPr lang="en-US" smtClean="0"/>
              <a:t>‹#›</a:t>
            </a:fld>
            <a:endParaRPr lang="en-US"/>
          </a:p>
        </p:txBody>
      </p:sp>
    </p:spTree>
    <p:extLst>
      <p:ext uri="{BB962C8B-B14F-4D97-AF65-F5344CB8AC3E}">
        <p14:creationId xmlns:p14="http://schemas.microsoft.com/office/powerpoint/2010/main" val="3924455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E5060-EA6B-F84B-AE39-A99865E558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541D447-4890-4B49-93B3-E5830D17B2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EE38BC5-3AF3-494F-BE03-A95F2178A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7405D4-DD00-DB43-8844-72741AC51906}"/>
              </a:ext>
            </a:extLst>
          </p:cNvPr>
          <p:cNvSpPr>
            <a:spLocks noGrp="1"/>
          </p:cNvSpPr>
          <p:nvPr>
            <p:ph type="dt" sz="half" idx="10"/>
          </p:nvPr>
        </p:nvSpPr>
        <p:spPr/>
        <p:txBody>
          <a:bodyPr/>
          <a:lstStyle/>
          <a:p>
            <a:fld id="{9B5C3E2A-852D-2D49-A477-ACA4D0D4ECE9}" type="datetimeFigureOut">
              <a:rPr lang="en-US" smtClean="0"/>
              <a:t>11/23/2022</a:t>
            </a:fld>
            <a:endParaRPr lang="en-US"/>
          </a:p>
        </p:txBody>
      </p:sp>
      <p:sp>
        <p:nvSpPr>
          <p:cNvPr id="6" name="Footer Placeholder 5">
            <a:extLst>
              <a:ext uri="{FF2B5EF4-FFF2-40B4-BE49-F238E27FC236}">
                <a16:creationId xmlns:a16="http://schemas.microsoft.com/office/drawing/2014/main" id="{AA6687C0-3A6B-6244-A452-1F24E75F20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BA08C7-AF98-5E42-B2B6-0D037C89C37B}"/>
              </a:ext>
            </a:extLst>
          </p:cNvPr>
          <p:cNvSpPr>
            <a:spLocks noGrp="1"/>
          </p:cNvSpPr>
          <p:nvPr>
            <p:ph type="sldNum" sz="quarter" idx="12"/>
          </p:nvPr>
        </p:nvSpPr>
        <p:spPr/>
        <p:txBody>
          <a:bodyPr/>
          <a:lstStyle/>
          <a:p>
            <a:fld id="{A1CFE465-4394-7B4E-847D-341662919664}" type="slidenum">
              <a:rPr lang="en-US" smtClean="0"/>
              <a:t>‹#›</a:t>
            </a:fld>
            <a:endParaRPr lang="en-US"/>
          </a:p>
        </p:txBody>
      </p:sp>
    </p:spTree>
    <p:extLst>
      <p:ext uri="{BB962C8B-B14F-4D97-AF65-F5344CB8AC3E}">
        <p14:creationId xmlns:p14="http://schemas.microsoft.com/office/powerpoint/2010/main" val="3182691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0C27D6-C1E0-5641-9C2A-180D6EA1AF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C44E85E-1634-644F-A062-EFD423B1A6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B2F60F-7043-D348-A974-204AFDB7C9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5C3E2A-852D-2D49-A477-ACA4D0D4ECE9}" type="datetimeFigureOut">
              <a:rPr lang="en-US" smtClean="0"/>
              <a:t>11/23/2022</a:t>
            </a:fld>
            <a:endParaRPr lang="en-US"/>
          </a:p>
        </p:txBody>
      </p:sp>
      <p:sp>
        <p:nvSpPr>
          <p:cNvPr id="5" name="Footer Placeholder 4">
            <a:extLst>
              <a:ext uri="{FF2B5EF4-FFF2-40B4-BE49-F238E27FC236}">
                <a16:creationId xmlns:a16="http://schemas.microsoft.com/office/drawing/2014/main" id="{66C7EB87-7B81-5E4E-8DEC-7F794AC291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8F1FD85-8448-3944-BFB0-B54349E5B7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CFE465-4394-7B4E-847D-341662919664}" type="slidenum">
              <a:rPr lang="en-US" smtClean="0"/>
              <a:t>‹#›</a:t>
            </a:fld>
            <a:endParaRPr lang="en-US"/>
          </a:p>
        </p:txBody>
      </p:sp>
    </p:spTree>
    <p:extLst>
      <p:ext uri="{BB962C8B-B14F-4D97-AF65-F5344CB8AC3E}">
        <p14:creationId xmlns:p14="http://schemas.microsoft.com/office/powerpoint/2010/main" val="15882666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file:////var/folders/2t/nm5gvsls6mqcd4lv185vj6rr0000gq/T/com.microsoft.Word/WebArchiveCopyPasteTempFiles/Z"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D9518-0D64-1143-9889-3D8339176061}"/>
              </a:ext>
            </a:extLst>
          </p:cNvPr>
          <p:cNvSpPr>
            <a:spLocks noGrp="1"/>
          </p:cNvSpPr>
          <p:nvPr>
            <p:ph type="ctrTitle"/>
          </p:nvPr>
        </p:nvSpPr>
        <p:spPr>
          <a:xfrm>
            <a:off x="1" y="233464"/>
            <a:ext cx="11867744" cy="3560324"/>
          </a:xfrm>
        </p:spPr>
        <p:txBody>
          <a:bodyPr>
            <a:noAutofit/>
          </a:bodyPr>
          <a:lstStyle/>
          <a:p>
            <a:r>
              <a:rPr lang="en-US" sz="3600" b="1" dirty="0">
                <a:effectLst/>
                <a:latin typeface="Times New Roman" panose="02020603050405020304" pitchFamily="18" charset="0"/>
                <a:ea typeface="Calibri" panose="020F0502020204030204" pitchFamily="34" charset="0"/>
                <a:cs typeface="Times New Roman" panose="02020603050405020304" pitchFamily="18" charset="0"/>
              </a:rPr>
              <a:t>Group support psychotherapy(GSP); An opportunity of alcohol and drug abuse prevention among young people in Uganda</a:t>
            </a:r>
            <a:br>
              <a:rPr lang="en-US" sz="3600" dirty="0">
                <a:effectLst/>
                <a:latin typeface="Times New Roman" panose="02020603050405020304" pitchFamily="18" charset="0"/>
                <a:ea typeface="Calibri" panose="020F0502020204030204" pitchFamily="34"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3CF05B90-F979-5B40-9BEC-B2CB61F0470A}"/>
              </a:ext>
            </a:extLst>
          </p:cNvPr>
          <p:cNvSpPr>
            <a:spLocks noGrp="1"/>
          </p:cNvSpPr>
          <p:nvPr>
            <p:ph type="subTitle" idx="1"/>
          </p:nvPr>
        </p:nvSpPr>
        <p:spPr>
          <a:xfrm>
            <a:off x="3239269" y="5981700"/>
            <a:ext cx="9144000" cy="686183"/>
          </a:xfrm>
        </p:spPr>
        <p:txBody>
          <a:bodyPr>
            <a:normAutofit fontScale="85000" lnSpcReduction="20000"/>
          </a:bodyPr>
          <a:lstStyle/>
          <a:p>
            <a:endParaRPr lang="en-US" dirty="0"/>
          </a:p>
          <a:p>
            <a:r>
              <a:rPr lang="en-US" dirty="0"/>
              <a:t>By Namazzi Christine Beepath</a:t>
            </a:r>
          </a:p>
          <a:p>
            <a:endParaRPr lang="en-US" dirty="0"/>
          </a:p>
        </p:txBody>
      </p:sp>
      <p:sp>
        <p:nvSpPr>
          <p:cNvPr id="5" name="Rectangle 2">
            <a:extLst>
              <a:ext uri="{FF2B5EF4-FFF2-40B4-BE49-F238E27FC236}">
                <a16:creationId xmlns:a16="http://schemas.microsoft.com/office/drawing/2014/main" id="{34ECCB48-595F-1247-A661-5F5AD70695B4}"/>
              </a:ext>
            </a:extLst>
          </p:cNvPr>
          <p:cNvSpPr>
            <a:spLocks noChangeArrowheads="1"/>
          </p:cNvSpPr>
          <p:nvPr/>
        </p:nvSpPr>
        <p:spPr bwMode="auto">
          <a:xfrm>
            <a:off x="573811" y="2106862"/>
            <a:ext cx="533091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7" name="Picture 6">
            <a:extLst>
              <a:ext uri="{FF2B5EF4-FFF2-40B4-BE49-F238E27FC236}">
                <a16:creationId xmlns:a16="http://schemas.microsoft.com/office/drawing/2014/main" id="{603E87E5-EDB4-E756-1964-1A7990F86281}"/>
              </a:ext>
            </a:extLst>
          </p:cNvPr>
          <p:cNvPicPr>
            <a:picLocks noChangeAspect="1"/>
          </p:cNvPicPr>
          <p:nvPr/>
        </p:nvPicPr>
        <p:blipFill>
          <a:blip r:embed="rId2"/>
          <a:stretch>
            <a:fillRect/>
          </a:stretch>
        </p:blipFill>
        <p:spPr>
          <a:xfrm>
            <a:off x="324256" y="426247"/>
            <a:ext cx="2866416" cy="1441457"/>
          </a:xfrm>
          <a:prstGeom prst="rect">
            <a:avLst/>
          </a:prstGeom>
        </p:spPr>
      </p:pic>
      <p:pic>
        <p:nvPicPr>
          <p:cNvPr id="9" name="Picture 8">
            <a:extLst>
              <a:ext uri="{FF2B5EF4-FFF2-40B4-BE49-F238E27FC236}">
                <a16:creationId xmlns:a16="http://schemas.microsoft.com/office/drawing/2014/main" id="{6D2AB6DA-9191-8FB2-BAEF-0A8647F71943}"/>
              </a:ext>
            </a:extLst>
          </p:cNvPr>
          <p:cNvPicPr>
            <a:picLocks noChangeAspect="1"/>
          </p:cNvPicPr>
          <p:nvPr/>
        </p:nvPicPr>
        <p:blipFill>
          <a:blip r:embed="rId3"/>
          <a:stretch>
            <a:fillRect/>
          </a:stretch>
        </p:blipFill>
        <p:spPr>
          <a:xfrm>
            <a:off x="9731712" y="5981700"/>
            <a:ext cx="2330586" cy="876300"/>
          </a:xfrm>
          <a:prstGeom prst="rect">
            <a:avLst/>
          </a:prstGeom>
        </p:spPr>
      </p:pic>
      <p:pic>
        <p:nvPicPr>
          <p:cNvPr id="11" name="Picture 10">
            <a:extLst>
              <a:ext uri="{FF2B5EF4-FFF2-40B4-BE49-F238E27FC236}">
                <a16:creationId xmlns:a16="http://schemas.microsoft.com/office/drawing/2014/main" id="{4690D2EB-DFEB-F597-C87F-9FF5C9843B89}"/>
              </a:ext>
            </a:extLst>
          </p:cNvPr>
          <p:cNvPicPr>
            <a:picLocks noChangeAspect="1"/>
          </p:cNvPicPr>
          <p:nvPr/>
        </p:nvPicPr>
        <p:blipFill>
          <a:blip r:embed="rId4"/>
          <a:stretch>
            <a:fillRect/>
          </a:stretch>
        </p:blipFill>
        <p:spPr>
          <a:xfrm>
            <a:off x="9731712" y="4838700"/>
            <a:ext cx="2330586" cy="1143000"/>
          </a:xfrm>
          <a:prstGeom prst="rect">
            <a:avLst/>
          </a:prstGeom>
        </p:spPr>
      </p:pic>
      <p:sp>
        <p:nvSpPr>
          <p:cNvPr id="12" name="TextBox 11">
            <a:extLst>
              <a:ext uri="{FF2B5EF4-FFF2-40B4-BE49-F238E27FC236}">
                <a16:creationId xmlns:a16="http://schemas.microsoft.com/office/drawing/2014/main" id="{97E39383-EED2-D4DE-6FA4-35775B2FD706}"/>
              </a:ext>
            </a:extLst>
          </p:cNvPr>
          <p:cNvSpPr txBox="1"/>
          <p:nvPr/>
        </p:nvSpPr>
        <p:spPr>
          <a:xfrm flipH="1">
            <a:off x="324256" y="5468417"/>
            <a:ext cx="5136203"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a:t>
            </a:r>
            <a:r>
              <a:rPr lang="en-UG" sz="2400">
                <a:latin typeface="Times New Roman" panose="02020603050405020304" pitchFamily="18" charset="0"/>
                <a:cs typeface="Times New Roman" panose="02020603050405020304" pitchFamily="18" charset="0"/>
              </a:rPr>
              <a:t>WE SURVIVE AND THRIVE IN A GROUP MEMBERSHIP</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07345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normAutofit/>
          </a:bodyPr>
          <a:lstStyle/>
          <a:p>
            <a:pPr algn="ctr"/>
            <a:r>
              <a:rPr lang="en-US" sz="3200" b="1" dirty="0">
                <a:latin typeface="Times New Roman" pitchFamily="18" charset="0"/>
                <a:cs typeface="Times New Roman" pitchFamily="18" charset="0"/>
              </a:rPr>
              <a:t>Alcohol and drug abuse problem among young people</a:t>
            </a:r>
          </a:p>
        </p:txBody>
      </p:sp>
      <p:sp>
        <p:nvSpPr>
          <p:cNvPr id="3" name="Subtitle 2">
            <a:extLst>
              <a:ext uri="{FF2B5EF4-FFF2-40B4-BE49-F238E27FC236}">
                <a16:creationId xmlns:a16="http://schemas.microsoft.com/office/drawing/2014/main" id="{A0CB3E0E-A9B7-F349-A631-BEEE6C36D704}"/>
              </a:ext>
            </a:extLst>
          </p:cNvPr>
          <p:cNvSpPr>
            <a:spLocks noGrp="1"/>
          </p:cNvSpPr>
          <p:nvPr>
            <p:ph idx="1"/>
          </p:nvPr>
        </p:nvSpPr>
        <p:spPr>
          <a:xfrm>
            <a:off x="838200" y="1690688"/>
            <a:ext cx="10515600" cy="5035232"/>
          </a:xfrm>
        </p:spPr>
        <p:txBody>
          <a:bodyPr>
            <a:normAutofit fontScale="92500" lnSpcReduction="10000"/>
          </a:bodyPr>
          <a:lstStyle/>
          <a:p>
            <a:pPr marL="0" indent="0">
              <a:lnSpc>
                <a:spcPct val="150000"/>
              </a:lnSpc>
              <a:buNone/>
            </a:pPr>
            <a:r>
              <a:rPr lang="en-US" dirty="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Introduction</a:t>
            </a:r>
          </a:p>
          <a:p>
            <a:pPr marL="342900" indent="-342900">
              <a:lnSpc>
                <a:spcPct val="150000"/>
              </a:lnSpc>
            </a:pPr>
            <a:r>
              <a:rPr lang="en-US" sz="2400" dirty="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Alcohol and drug use</a:t>
            </a:r>
            <a:r>
              <a:rPr lang="en-US" sz="24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problem is increasing Globally; more so among young people in Uganda. 60-70</a:t>
            </a:r>
            <a:r>
              <a:rPr lang="en-US" sz="2400" dirty="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 of young people between age 15-27 years used elicit drugs  (local News paper report 2019).</a:t>
            </a:r>
          </a:p>
          <a:p>
            <a:pPr marL="342900" indent="-342900">
              <a:lnSpc>
                <a:spcPct val="150000"/>
              </a:lnSpc>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Regardless of age, young people have a right to proper mental health, which empowers them with the skills of making informed decisions, positively coping with stress, realizing potentiality, nurturing deep confiding relationships, and living a contributing life in the society.</a:t>
            </a:r>
            <a:r>
              <a:rPr lang="en-US" sz="2400" dirty="0">
                <a:effectLst/>
                <a:latin typeface="Times New Roman" panose="02020603050405020304" pitchFamily="18" charset="0"/>
                <a:cs typeface="Times New Roman" panose="02020603050405020304" pitchFamily="18" charset="0"/>
              </a:rPr>
              <a:t> </a:t>
            </a:r>
          </a:p>
          <a:p>
            <a:pPr marL="342900" indent="-342900">
              <a:lnSpc>
                <a:spcPct val="150000"/>
              </a:lnSpc>
            </a:pPr>
            <a:r>
              <a:rPr lang="en-US" sz="2400" b="1" dirty="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 Prevention and Treatment is scarce and foreign.</a:t>
            </a:r>
          </a:p>
          <a:p>
            <a:pPr marL="342900" indent="-342900">
              <a:lnSpc>
                <a:spcPct val="150000"/>
              </a:lnSpc>
            </a:pPr>
            <a:endParaRPr lang="en-US" sz="2400" dirty="0">
              <a:effectLst/>
              <a:latin typeface="Times New Roman" panose="02020603050405020304" pitchFamily="18" charset="0"/>
              <a:cs typeface="Times New Roman" panose="02020603050405020304" pitchFamily="18" charset="0"/>
            </a:endParaRPr>
          </a:p>
          <a:p>
            <a:pPr marL="342900" indent="-342900">
              <a:lnSpc>
                <a:spcPct val="150000"/>
              </a:lnSpc>
            </a:pPr>
            <a:endParaRPr lang="en-US" sz="2400" dirty="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l">
              <a:lnSpc>
                <a:spcPct val="150000"/>
              </a:lnSpc>
              <a:buFont typeface="Arial" pitchFamily="34" charset="0"/>
              <a:buChar char="•"/>
            </a:pPr>
            <a:endParaRPr lang="en-US"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63C58092-DB14-52A9-165A-CB1B70BC52AE}"/>
              </a:ext>
            </a:extLst>
          </p:cNvPr>
          <p:cNvPicPr>
            <a:picLocks noChangeAspect="1"/>
          </p:cNvPicPr>
          <p:nvPr/>
        </p:nvPicPr>
        <p:blipFill>
          <a:blip r:embed="rId2"/>
          <a:stretch>
            <a:fillRect/>
          </a:stretch>
        </p:blipFill>
        <p:spPr>
          <a:xfrm>
            <a:off x="11315700" y="5981700"/>
            <a:ext cx="876300" cy="876300"/>
          </a:xfrm>
          <a:prstGeom prst="rect">
            <a:avLst/>
          </a:prstGeom>
        </p:spPr>
      </p:pic>
    </p:spTree>
    <p:extLst>
      <p:ext uri="{BB962C8B-B14F-4D97-AF65-F5344CB8AC3E}">
        <p14:creationId xmlns:p14="http://schemas.microsoft.com/office/powerpoint/2010/main" val="3319931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838200" y="365125"/>
            <a:ext cx="10515600" cy="1325563"/>
          </a:xfrm>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Group support psychotherapy; An opportunity of alcohol and drug abuse prevention </a:t>
            </a:r>
            <a:endParaRPr lang="en-US" sz="2400" b="1" dirty="0">
              <a:latin typeface="Times New Roman" panose="02020603050405020304" pitchFamily="18" charset="0"/>
              <a:cs typeface="Times New Roman" pitchFamily="18" charset="0"/>
            </a:endParaRPr>
          </a:p>
        </p:txBody>
      </p:sp>
      <p:sp>
        <p:nvSpPr>
          <p:cNvPr id="3" name="Subtitle 2">
            <a:extLst>
              <a:ext uri="{FF2B5EF4-FFF2-40B4-BE49-F238E27FC236}">
                <a16:creationId xmlns:a16="http://schemas.microsoft.com/office/drawing/2014/main" id="{A0CB3E0E-A9B7-F349-A631-BEEE6C36D704}"/>
              </a:ext>
            </a:extLst>
          </p:cNvPr>
          <p:cNvSpPr>
            <a:spLocks noGrp="1"/>
          </p:cNvSpPr>
          <p:nvPr>
            <p:ph idx="1"/>
          </p:nvPr>
        </p:nvSpPr>
        <p:spPr>
          <a:xfrm>
            <a:off x="838200" y="1690688"/>
            <a:ext cx="10515600" cy="4802187"/>
          </a:xfrm>
        </p:spPr>
        <p:txBody>
          <a:bodyPr>
            <a:normAutofit/>
          </a:bodyPr>
          <a:lstStyle/>
          <a:p>
            <a:pPr>
              <a:lnSpc>
                <a:spcPct val="150000"/>
              </a:lnSpc>
            </a:pPr>
            <a:r>
              <a:rPr lang="en-US" sz="2400" dirty="0">
                <a:latin typeface="Times New Roman" panose="02020603050405020304" pitchFamily="18" charset="0"/>
                <a:ea typeface="Times New Roman" panose="02020603050405020304" pitchFamily="18" charset="0"/>
              </a:rPr>
              <a:t>Young people</a:t>
            </a:r>
            <a:r>
              <a:rPr lang="en-US" sz="2400" dirty="0">
                <a:effectLst/>
                <a:latin typeface="Times New Roman" panose="02020603050405020304" pitchFamily="18" charset="0"/>
                <a:ea typeface="Times New Roman" panose="02020603050405020304" pitchFamily="18" charset="0"/>
              </a:rPr>
              <a:t> are always deeply influenced by the people they interact with in their environment (Socialization is important)</a:t>
            </a:r>
          </a:p>
          <a:p>
            <a:pPr>
              <a:lnSpc>
                <a:spcPct val="150000"/>
              </a:lnSpc>
            </a:pPr>
            <a:r>
              <a:rPr lang="en-UG" sz="2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Nothing makes life more meaningful than being surrounded by love and support. Having a community makes tough times manageable, challenges easier to overcome and daily life more enjoyable. Both our physical and mental health majorly benefit from time spent socializing. The support we give to and get from our circle of friends and family has the potential to change everything about our lives.</a:t>
            </a:r>
          </a:p>
          <a:p>
            <a:pPr marL="342900" indent="-342900" algn="l">
              <a:lnSpc>
                <a:spcPct val="150000"/>
              </a:lnSpc>
              <a:buFont typeface="Arial" pitchFamily="34" charset="0"/>
              <a:buChar char="•"/>
            </a:pPr>
            <a:endParaRPr lang="en-US"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63C58092-DB14-52A9-165A-CB1B70BC52AE}"/>
              </a:ext>
            </a:extLst>
          </p:cNvPr>
          <p:cNvPicPr>
            <a:picLocks noChangeAspect="1"/>
          </p:cNvPicPr>
          <p:nvPr/>
        </p:nvPicPr>
        <p:blipFill>
          <a:blip r:embed="rId2"/>
          <a:stretch>
            <a:fillRect/>
          </a:stretch>
        </p:blipFill>
        <p:spPr>
          <a:xfrm>
            <a:off x="11315700" y="5981700"/>
            <a:ext cx="876300" cy="876300"/>
          </a:xfrm>
          <a:prstGeom prst="rect">
            <a:avLst/>
          </a:prstGeom>
        </p:spPr>
      </p:pic>
    </p:spTree>
    <p:extLst>
      <p:ext uri="{BB962C8B-B14F-4D97-AF65-F5344CB8AC3E}">
        <p14:creationId xmlns:p14="http://schemas.microsoft.com/office/powerpoint/2010/main" val="424485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369651" y="365126"/>
            <a:ext cx="10984149" cy="977292"/>
          </a:xfrm>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Group support psychotherapy; An opportunity of alcohol and drug abuse prevention </a:t>
            </a:r>
            <a:endParaRPr lang="en-US" sz="2400" b="1" dirty="0">
              <a:latin typeface="Times New Roman" panose="02020603050405020304" pitchFamily="18" charset="0"/>
              <a:cs typeface="Times New Roman" pitchFamily="18" charset="0"/>
            </a:endParaRPr>
          </a:p>
        </p:txBody>
      </p:sp>
      <p:sp>
        <p:nvSpPr>
          <p:cNvPr id="3" name="Subtitle 2">
            <a:extLst>
              <a:ext uri="{FF2B5EF4-FFF2-40B4-BE49-F238E27FC236}">
                <a16:creationId xmlns:a16="http://schemas.microsoft.com/office/drawing/2014/main" id="{A0CB3E0E-A9B7-F349-A631-BEEE6C36D704}"/>
              </a:ext>
            </a:extLst>
          </p:cNvPr>
          <p:cNvSpPr>
            <a:spLocks noGrp="1"/>
          </p:cNvSpPr>
          <p:nvPr>
            <p:ph idx="1"/>
          </p:nvPr>
        </p:nvSpPr>
        <p:spPr>
          <a:xfrm>
            <a:off x="0" y="1342418"/>
            <a:ext cx="10515600" cy="4926302"/>
          </a:xfrm>
        </p:spPr>
        <p:txBody>
          <a:bodyPr>
            <a:noAutofit/>
          </a:bodyPr>
          <a:lstStyle/>
          <a:p>
            <a:pPr marL="342900" indent="-342900" algn="l">
              <a:lnSpc>
                <a:spcPct val="150000"/>
              </a:lnSpc>
              <a:buFont typeface="Arial" pitchFamily="34" charset="0"/>
              <a:buChar char="•"/>
            </a:pPr>
            <a:r>
              <a:rPr lang="en-US" sz="2000" dirty="0">
                <a:latin typeface="Times New Roman" panose="02020603050405020304" pitchFamily="18" charset="0"/>
                <a:ea typeface="Times New Roman" panose="02020603050405020304" pitchFamily="18" charset="0"/>
              </a:rPr>
              <a:t>D</a:t>
            </a:r>
            <a:r>
              <a:rPr lang="en-US" sz="2000" dirty="0">
                <a:effectLst/>
                <a:latin typeface="Times New Roman" panose="02020603050405020304" pitchFamily="18" charset="0"/>
                <a:ea typeface="Times New Roman" panose="02020603050405020304" pitchFamily="18" charset="0"/>
              </a:rPr>
              <a:t>evelopment of culturally sensitive group support psychotherapy (GSP) is presented to be used as the first line strategy for alcohol and drug abuse prevention </a:t>
            </a:r>
            <a:r>
              <a:rPr lang="en-US" sz="2000" dirty="0">
                <a:latin typeface="Times New Roman" panose="02020603050405020304" pitchFamily="18" charset="0"/>
                <a:ea typeface="Times New Roman" panose="02020603050405020304" pitchFamily="18" charset="0"/>
              </a:rPr>
              <a:t>among young people in secondary</a:t>
            </a:r>
            <a:r>
              <a:rPr lang="en-US" sz="2000" dirty="0">
                <a:effectLst/>
                <a:latin typeface="Times New Roman" panose="02020603050405020304" pitchFamily="18" charset="0"/>
                <a:ea typeface="Times New Roman" panose="02020603050405020304" pitchFamily="18" charset="0"/>
              </a:rPr>
              <a:t> school settings. Early observation of alcohol and drug abuse traits is encouraged; this will help to build prevention strategies, recruitment of same sex peers in group support psychotherapy to promote prevention.</a:t>
            </a:r>
          </a:p>
          <a:p>
            <a:pPr marL="342900" indent="-342900" algn="l">
              <a:lnSpc>
                <a:spcPct val="150000"/>
              </a:lnSpc>
              <a:buFont typeface="Arial" pitchFamily="34" charset="0"/>
              <a:buChar char="•"/>
            </a:pPr>
            <a:r>
              <a:rPr lang="en-US" sz="2000" dirty="0">
                <a:effectLst/>
                <a:latin typeface="Times New Roman" panose="02020603050405020304" pitchFamily="18" charset="0"/>
                <a:ea typeface="Times New Roman" panose="02020603050405020304" pitchFamily="18" charset="0"/>
              </a:rPr>
              <a:t>This provides a safe haven to turn to incase of emotional instability and enlightenment on the different alternatives one can employ to solve problems and challenges other than using alcohol and drugs.</a:t>
            </a:r>
          </a:p>
          <a:p>
            <a:pPr marL="342900" indent="-342900" algn="l">
              <a:lnSpc>
                <a:spcPct val="150000"/>
              </a:lnSpc>
              <a:buFont typeface="Arial" pitchFamily="34" charset="0"/>
              <a:buChar char="•"/>
            </a:pPr>
            <a:r>
              <a:rPr lang="en-US" sz="2000" dirty="0">
                <a:latin typeface="Times New Roman" panose="02020603050405020304" pitchFamily="18" charset="0"/>
                <a:ea typeface="Times New Roman" panose="02020603050405020304" pitchFamily="18" charset="0"/>
              </a:rPr>
              <a:t>Young people</a:t>
            </a:r>
            <a:r>
              <a:rPr lang="en-US" sz="2000" dirty="0">
                <a:effectLst/>
                <a:latin typeface="Times New Roman" panose="02020603050405020304" pitchFamily="18" charset="0"/>
                <a:ea typeface="Times New Roman" panose="02020603050405020304" pitchFamily="18" charset="0"/>
              </a:rPr>
              <a:t> can have a powerful impact on each other  in their lives if they have access to the right resources and support services</a:t>
            </a:r>
            <a:r>
              <a:rPr lang="en-US" sz="2000" dirty="0">
                <a:latin typeface="Times New Roman" panose="02020603050405020304" pitchFamily="18" charset="0"/>
                <a:ea typeface="Times New Roman" panose="02020603050405020304" pitchFamily="18" charset="0"/>
              </a:rPr>
              <a:t> which is key in prevention of alcohol and drug abuse</a:t>
            </a:r>
            <a:endParaRPr lang="en-US" sz="20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63C58092-DB14-52A9-165A-CB1B70BC52AE}"/>
              </a:ext>
            </a:extLst>
          </p:cNvPr>
          <p:cNvPicPr>
            <a:picLocks noChangeAspect="1"/>
          </p:cNvPicPr>
          <p:nvPr/>
        </p:nvPicPr>
        <p:blipFill>
          <a:blip r:embed="rId2"/>
          <a:stretch>
            <a:fillRect/>
          </a:stretch>
        </p:blipFill>
        <p:spPr>
          <a:xfrm>
            <a:off x="10739336" y="5981700"/>
            <a:ext cx="1452664" cy="876300"/>
          </a:xfrm>
          <a:prstGeom prst="rect">
            <a:avLst/>
          </a:prstGeom>
        </p:spPr>
      </p:pic>
      <p:pic>
        <p:nvPicPr>
          <p:cNvPr id="2" name="Picture 9" descr="Peer Support in Recovery | Healing Properties | Florida Halfway House">
            <a:extLst>
              <a:ext uri="{FF2B5EF4-FFF2-40B4-BE49-F238E27FC236}">
                <a16:creationId xmlns:a16="http://schemas.microsoft.com/office/drawing/2014/main" id="{C3537F16-C2B6-DD84-3C4D-1EBD271E6287}"/>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tretch>
            <a:fillRect/>
          </a:stretch>
        </p:blipFill>
        <p:spPr bwMode="auto">
          <a:xfrm>
            <a:off x="10175132" y="2733039"/>
            <a:ext cx="2016868" cy="32486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2533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838200" y="365125"/>
            <a:ext cx="10515600" cy="1325563"/>
          </a:xfrm>
        </p:spPr>
        <p:txBody>
          <a:bodyPr>
            <a:normAutofit/>
          </a:bodyPr>
          <a:lstStyle/>
          <a:p>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Group support psychotherapy; An opportunity of alcohol and drug abuse prevention </a:t>
            </a:r>
            <a:endParaRPr lang="en-US" sz="2400" b="1" dirty="0">
              <a:latin typeface="Times New Roman" panose="02020603050405020304" pitchFamily="18" charset="0"/>
              <a:cs typeface="Times New Roman" pitchFamily="18" charset="0"/>
            </a:endParaRPr>
          </a:p>
        </p:txBody>
      </p:sp>
      <p:sp>
        <p:nvSpPr>
          <p:cNvPr id="3" name="Subtitle 2">
            <a:extLst>
              <a:ext uri="{FF2B5EF4-FFF2-40B4-BE49-F238E27FC236}">
                <a16:creationId xmlns:a16="http://schemas.microsoft.com/office/drawing/2014/main" id="{A0CB3E0E-A9B7-F349-A631-BEEE6C36D704}"/>
              </a:ext>
            </a:extLst>
          </p:cNvPr>
          <p:cNvSpPr>
            <a:spLocks noGrp="1"/>
          </p:cNvSpPr>
          <p:nvPr>
            <p:ph idx="1"/>
          </p:nvPr>
        </p:nvSpPr>
        <p:spPr>
          <a:xfrm>
            <a:off x="838200" y="1690688"/>
            <a:ext cx="10515600" cy="4802187"/>
          </a:xfrm>
        </p:spPr>
        <p:txBody>
          <a:bodyPr>
            <a:normAutofit lnSpcReduction="10000"/>
          </a:bodyPr>
          <a:lstStyle/>
          <a:p>
            <a:pPr>
              <a:lnSpc>
                <a:spcPct val="150000"/>
              </a:lnSpc>
            </a:pPr>
            <a:r>
              <a:rPr lang="en-US" sz="1800" dirty="0">
                <a:latin typeface="Times New Roman" panose="02020603050405020304" pitchFamily="18" charset="0"/>
                <a:ea typeface="Times New Roman" panose="02020603050405020304" pitchFamily="18" charset="0"/>
              </a:rPr>
              <a:t>Our major focus is </a:t>
            </a:r>
            <a:r>
              <a:rPr lang="en-US" sz="1800" dirty="0">
                <a:effectLst/>
                <a:latin typeface="Times New Roman" panose="02020603050405020304" pitchFamily="18" charset="0"/>
                <a:ea typeface="Times New Roman" panose="02020603050405020304" pitchFamily="18" charset="0"/>
              </a:rPr>
              <a:t>on young people in secondary schools with the purpose to increase; </a:t>
            </a:r>
          </a:p>
          <a:p>
            <a:pPr marL="0" indent="0" algn="l">
              <a:lnSpc>
                <a:spcPct val="150000"/>
              </a:lnSpc>
              <a:buNone/>
            </a:pPr>
            <a:r>
              <a:rPr lang="en-US" sz="1800" dirty="0">
                <a:latin typeface="Times New Roman" panose="02020603050405020304" pitchFamily="18" charset="0"/>
                <a:ea typeface="Times New Roman" panose="02020603050405020304" pitchFamily="18" charset="0"/>
              </a:rPr>
              <a:t>A</a:t>
            </a:r>
            <a:r>
              <a:rPr lang="en-US" sz="1800" dirty="0">
                <a:effectLst/>
                <a:latin typeface="Times New Roman" panose="02020603050405020304" pitchFamily="18" charset="0"/>
                <a:ea typeface="Times New Roman" panose="02020603050405020304" pitchFamily="18" charset="0"/>
              </a:rPr>
              <a:t>wareness, socialization, observation, visualization, sensing, feeling and thus prevention of alcohol and drug abuse with its related effects in their setting. </a:t>
            </a:r>
          </a:p>
          <a:p>
            <a:pPr>
              <a:lnSpc>
                <a:spcPct val="150000"/>
              </a:lnSpc>
            </a:pPr>
            <a:r>
              <a:rPr lang="en-US" sz="1800" dirty="0">
                <a:latin typeface="Times New Roman" panose="02020603050405020304" pitchFamily="18" charset="0"/>
                <a:cs typeface="Times New Roman" panose="02020603050405020304" pitchFamily="18" charset="0"/>
              </a:rPr>
              <a:t>This is expected later to result into positive outcomes such as;</a:t>
            </a:r>
          </a:p>
          <a:p>
            <a:pPr marL="342900" marR="0" lvl="0" indent="-342900">
              <a:lnSpc>
                <a:spcPct val="115000"/>
              </a:lnSpc>
              <a:spcBef>
                <a:spcPts val="0"/>
              </a:spcBef>
              <a:spcAft>
                <a:spcPts val="1000"/>
              </a:spcAft>
              <a:buFont typeface="Wingdings" pitchFamily="2" charset="2"/>
              <a:buChar char=""/>
            </a:pPr>
            <a:r>
              <a:rPr lang="en-US" sz="1800" dirty="0">
                <a:latin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Delayed onset of experimentation with drugs or alcohol,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Wingdings" pitchFamily="2" charset="2"/>
              <a:buChar char=""/>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Reduced cases of substance use disorders (alcohol or drugs) in schools.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Wingdings" pitchFamily="2" charset="2"/>
              <a:buChar char=""/>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Improved performance in school,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Wingdings" pitchFamily="2" charset="2"/>
              <a:buChar char=""/>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Positive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coping mechanisms for Emotional and behavioral problems,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Wingdings" pitchFamily="2" charset="2"/>
              <a:buChar char=""/>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Improved self-esteem</a:t>
            </a:r>
          </a:p>
          <a:p>
            <a:pPr marL="342900" marR="0" lvl="0" indent="-342900">
              <a:lnSpc>
                <a:spcPct val="115000"/>
              </a:lnSpc>
              <a:spcBef>
                <a:spcPts val="0"/>
              </a:spcBef>
              <a:spcAft>
                <a:spcPts val="1000"/>
              </a:spcAft>
              <a:buFont typeface="Wingdings" pitchFamily="2" charset="2"/>
              <a:buChar char=""/>
            </a:pPr>
            <a:r>
              <a:rPr lang="en-US" sz="1800" dirty="0">
                <a:latin typeface="Times New Roman" panose="02020603050405020304" pitchFamily="18" charset="0"/>
                <a:ea typeface="Calibri" panose="020F0502020204030204" pitchFamily="34" charset="0"/>
                <a:cs typeface="Times New Roman" panose="02020603050405020304" pitchFamily="18" charset="0"/>
              </a:rPr>
              <a:t>Reduced risks of developing anxiety or depression.</a:t>
            </a:r>
          </a:p>
          <a:p>
            <a:pPr marL="342900" marR="0" lvl="0" indent="-342900">
              <a:lnSpc>
                <a:spcPct val="115000"/>
              </a:lnSpc>
              <a:spcBef>
                <a:spcPts val="0"/>
              </a:spcBef>
              <a:spcAft>
                <a:spcPts val="1000"/>
              </a:spcAft>
              <a:buFont typeface="Wingdings"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latin typeface="Times New Roman" panose="02020603050405020304" pitchFamily="18" charset="0"/>
                <a:ea typeface="Calibri" panose="020F0502020204030204" pitchFamily="34" charset="0"/>
                <a:cs typeface="Times New Roman" panose="02020603050405020304" pitchFamily="18" charset="0"/>
              </a:rPr>
              <a:t>Training in 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mall livelihood activities  for survival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dirty="0">
              <a:latin typeface="Times New Roman" panose="02020603050405020304" pitchFamily="18" charset="0"/>
              <a:cs typeface="Times New Roman" panose="02020603050405020304" pitchFamily="18" charset="0"/>
            </a:endParaRPr>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63C58092-DB14-52A9-165A-CB1B70BC52AE}"/>
              </a:ext>
            </a:extLst>
          </p:cNvPr>
          <p:cNvPicPr>
            <a:picLocks noChangeAspect="1"/>
          </p:cNvPicPr>
          <p:nvPr/>
        </p:nvPicPr>
        <p:blipFill>
          <a:blip r:embed="rId2"/>
          <a:stretch>
            <a:fillRect/>
          </a:stretch>
        </p:blipFill>
        <p:spPr>
          <a:xfrm>
            <a:off x="11315700" y="5981700"/>
            <a:ext cx="876300" cy="876300"/>
          </a:xfrm>
          <a:prstGeom prst="rect">
            <a:avLst/>
          </a:prstGeom>
        </p:spPr>
      </p:pic>
    </p:spTree>
    <p:extLst>
      <p:ext uri="{BB962C8B-B14F-4D97-AF65-F5344CB8AC3E}">
        <p14:creationId xmlns:p14="http://schemas.microsoft.com/office/powerpoint/2010/main" val="2464041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838200" y="365126"/>
            <a:ext cx="10515600" cy="475980"/>
          </a:xfrm>
        </p:spPr>
        <p:txBody>
          <a:bodyPr>
            <a:normAutofit/>
          </a:bodyPr>
          <a:lstStyle/>
          <a:p>
            <a:r>
              <a:rPr lang="en-US" sz="2400" b="1" dirty="0">
                <a:latin typeface="Times New Roman" panose="02020603050405020304" pitchFamily="18" charset="0"/>
                <a:cs typeface="Times New Roman" pitchFamily="18" charset="0"/>
              </a:rPr>
              <a:t>Recommendations</a:t>
            </a:r>
          </a:p>
        </p:txBody>
      </p:sp>
      <p:sp>
        <p:nvSpPr>
          <p:cNvPr id="3" name="Subtitle 2">
            <a:extLst>
              <a:ext uri="{FF2B5EF4-FFF2-40B4-BE49-F238E27FC236}">
                <a16:creationId xmlns:a16="http://schemas.microsoft.com/office/drawing/2014/main" id="{A0CB3E0E-A9B7-F349-A631-BEEE6C36D704}"/>
              </a:ext>
            </a:extLst>
          </p:cNvPr>
          <p:cNvSpPr>
            <a:spLocks noGrp="1"/>
          </p:cNvSpPr>
          <p:nvPr>
            <p:ph idx="1"/>
          </p:nvPr>
        </p:nvSpPr>
        <p:spPr>
          <a:xfrm>
            <a:off x="131323" y="1011001"/>
            <a:ext cx="11222477" cy="6946225"/>
          </a:xfrm>
        </p:spPr>
        <p:txBody>
          <a:bodyPr>
            <a:normAutofit fontScale="32500" lnSpcReduction="20000"/>
          </a:bodyPr>
          <a:lstStyle/>
          <a:p>
            <a:pPr marL="0" marR="0" algn="just">
              <a:lnSpc>
                <a:spcPct val="115000"/>
              </a:lnSpc>
              <a:spcBef>
                <a:spcPts val="0"/>
              </a:spcBef>
              <a:spcAft>
                <a:spcPts val="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7400" b="1" dirty="0">
                <a:latin typeface="Times New Roman" panose="02020603050405020304" pitchFamily="18" charset="0"/>
                <a:ea typeface="Times New Roman" panose="02020603050405020304" pitchFamily="18" charset="0"/>
                <a:cs typeface="Times New Roman" panose="02020603050405020304" pitchFamily="18" charset="0"/>
              </a:rPr>
              <a:t>Lessons Learnt</a:t>
            </a:r>
          </a:p>
          <a:p>
            <a:pPr marL="0" marR="0" indent="0" algn="just">
              <a:lnSpc>
                <a:spcPct val="115000"/>
              </a:lnSpc>
              <a:spcBef>
                <a:spcPts val="0"/>
              </a:spcBef>
              <a:spcAft>
                <a:spcPts val="0"/>
              </a:spcAft>
              <a:buNone/>
            </a:pPr>
            <a:r>
              <a:rPr lang="en-US" sz="7400" dirty="0">
                <a:latin typeface="Times New Roman" panose="02020603050405020304" pitchFamily="18" charset="0"/>
                <a:ea typeface="Times New Roman" panose="02020603050405020304" pitchFamily="18" charset="0"/>
                <a:cs typeface="Times New Roman" panose="02020603050405020304" pitchFamily="18" charset="0"/>
              </a:rPr>
              <a:t>Group support psychotherapy is one of the effective strategy that can be used in prevention of alcohol and drug abuse among young people in Uganda.</a:t>
            </a:r>
          </a:p>
          <a:p>
            <a:pPr marL="0" marR="0" indent="0" algn="just">
              <a:lnSpc>
                <a:spcPct val="115000"/>
              </a:lnSpc>
              <a:spcBef>
                <a:spcPts val="0"/>
              </a:spcBef>
              <a:spcAft>
                <a:spcPts val="0"/>
              </a:spcAft>
              <a:buNone/>
            </a:pPr>
            <a:endParaRPr lang="en-US" sz="74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gn="just">
              <a:lnSpc>
                <a:spcPct val="115000"/>
              </a:lnSpc>
              <a:spcBef>
                <a:spcPts val="0"/>
              </a:spcBef>
              <a:spcAft>
                <a:spcPts val="0"/>
              </a:spcAft>
              <a:buNone/>
            </a:pPr>
            <a:r>
              <a:rPr lang="en-US" sz="7400" b="1" dirty="0">
                <a:effectLst/>
                <a:latin typeface="Times New Roman" panose="02020603050405020304" pitchFamily="18" charset="0"/>
                <a:ea typeface="Times New Roman" panose="02020603050405020304" pitchFamily="18" charset="0"/>
                <a:cs typeface="Times New Roman" panose="02020603050405020304" pitchFamily="18" charset="0"/>
              </a:rPr>
              <a:t>Recommendations</a:t>
            </a:r>
            <a:endParaRPr lang="en-US" sz="74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For this innovation, young people will see the importance and appreciate the role of alcohol and drug prevention. Therefore, the training and making practice of GSP program will support them to prevent the level of alcohol and drug abuse which is becoming not only a national problem but a catastrophe destroying young people worldwide .</a:t>
            </a:r>
          </a:p>
          <a:p>
            <a:pPr marL="0" marR="0" indent="0" algn="just">
              <a:lnSpc>
                <a:spcPct val="115000"/>
              </a:lnSpc>
              <a:spcBef>
                <a:spcPts val="0"/>
              </a:spcBef>
              <a:spcAft>
                <a:spcPts val="0"/>
              </a:spcAft>
              <a:buNone/>
            </a:pPr>
            <a:r>
              <a:rPr lang="en-US" sz="74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7400" b="1" i="1" u="sng"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endParaRPr lang="en-US" sz="7400" b="1" i="1" u="sng" dirty="0">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en-US" sz="7400" b="1" i="1" u="sng" dirty="0">
                <a:effectLst/>
                <a:latin typeface="Times New Roman" panose="02020603050405020304" pitchFamily="18" charset="0"/>
                <a:ea typeface="Calibri" panose="020F0502020204030204" pitchFamily="34" charset="0"/>
                <a:cs typeface="Times New Roman" panose="02020603050405020304" pitchFamily="18" charset="0"/>
              </a:rPr>
              <a:t>With all of this put into consideration, it’s quite evident that CSP has got a huge impact in prevention and only leaves us with one question “would you rather hear it from the talker or the walker????”                                                                                    </a:t>
            </a:r>
          </a:p>
          <a:p>
            <a:pPr marL="0" marR="0" algn="just">
              <a:lnSpc>
                <a:spcPct val="115000"/>
              </a:lnSpc>
              <a:spcBef>
                <a:spcPts val="0"/>
              </a:spcBef>
              <a:spcAft>
                <a:spcPts val="0"/>
              </a:spcAft>
            </a:pPr>
            <a:r>
              <a:rPr lang="en-US" sz="74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gn="just">
              <a:lnSpc>
                <a:spcPct val="115000"/>
              </a:lnSpc>
              <a:spcBef>
                <a:spcPts val="0"/>
              </a:spcBef>
              <a:spcAft>
                <a:spcPts val="0"/>
              </a:spcAft>
            </a:pPr>
            <a:endParaRPr lang="en-US" sz="7400" dirty="0">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en-US" sz="74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63C58092-DB14-52A9-165A-CB1B70BC52AE}"/>
              </a:ext>
            </a:extLst>
          </p:cNvPr>
          <p:cNvPicPr>
            <a:picLocks noChangeAspect="1"/>
          </p:cNvPicPr>
          <p:nvPr/>
        </p:nvPicPr>
        <p:blipFill>
          <a:blip r:embed="rId2"/>
          <a:stretch>
            <a:fillRect/>
          </a:stretch>
        </p:blipFill>
        <p:spPr>
          <a:xfrm>
            <a:off x="10778247" y="5981700"/>
            <a:ext cx="1413753" cy="876300"/>
          </a:xfrm>
          <a:prstGeom prst="rect">
            <a:avLst/>
          </a:prstGeom>
        </p:spPr>
      </p:pic>
    </p:spTree>
    <p:extLst>
      <p:ext uri="{BB962C8B-B14F-4D97-AF65-F5344CB8AC3E}">
        <p14:creationId xmlns:p14="http://schemas.microsoft.com/office/powerpoint/2010/main" val="2681240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838200" y="365126"/>
            <a:ext cx="10515600" cy="1697138"/>
          </a:xfrm>
        </p:spPr>
        <p:txBody>
          <a:bodyPr>
            <a:noAutofit/>
          </a:bodyPr>
          <a:lstStyle/>
          <a:p>
            <a:pPr marL="0" marR="0">
              <a:lnSpc>
                <a:spcPct val="115000"/>
              </a:lnSpc>
              <a:spcBef>
                <a:spcPts val="0"/>
              </a:spcBef>
              <a:spcAft>
                <a:spcPts val="0"/>
              </a:spcAft>
            </a:pP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References</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endParaRPr lang="en-US" sz="3200" b="1" dirty="0">
              <a:latin typeface="Times New Roman" panose="02020603050405020304" pitchFamily="18" charset="0"/>
              <a:cs typeface="Times New Roman" pitchFamily="18" charset="0"/>
            </a:endParaRPr>
          </a:p>
        </p:txBody>
      </p:sp>
      <p:sp>
        <p:nvSpPr>
          <p:cNvPr id="3" name="Subtitle 2">
            <a:extLst>
              <a:ext uri="{FF2B5EF4-FFF2-40B4-BE49-F238E27FC236}">
                <a16:creationId xmlns:a16="http://schemas.microsoft.com/office/drawing/2014/main" id="{A0CB3E0E-A9B7-F349-A631-BEEE6C36D704}"/>
              </a:ext>
            </a:extLst>
          </p:cNvPr>
          <p:cNvSpPr>
            <a:spLocks noGrp="1"/>
          </p:cNvSpPr>
          <p:nvPr>
            <p:ph idx="1"/>
          </p:nvPr>
        </p:nvSpPr>
        <p:spPr>
          <a:xfrm>
            <a:off x="131323" y="1011001"/>
            <a:ext cx="11222477" cy="5481873"/>
          </a:xfrm>
        </p:spPr>
        <p:txBody>
          <a:bodyPr>
            <a:normAutofit/>
          </a:bodyPr>
          <a:lstStyle/>
          <a:p>
            <a:pPr marL="0" marR="0" algn="just">
              <a:lnSpc>
                <a:spcPct val="115000"/>
              </a:lnSpc>
              <a:spcBef>
                <a:spcPts val="0"/>
              </a:spcBef>
              <a:spcAft>
                <a:spcPts val="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algn="just">
              <a:lnSpc>
                <a:spcPct val="115000"/>
              </a:lnSpc>
              <a:spcBef>
                <a:spcPts val="0"/>
              </a:spcBef>
            </a:pPr>
            <a:r>
              <a:rPr lang="en-US" b="1" dirty="0" err="1">
                <a:effectLst/>
                <a:latin typeface="Times New Roman" panose="02020603050405020304" pitchFamily="18" charset="0"/>
                <a:ea typeface="Calibri" panose="020F0502020204030204" pitchFamily="34" charset="0"/>
                <a:cs typeface="Times New Roman" panose="02020603050405020304" pitchFamily="18" charset="0"/>
              </a:rPr>
              <a:t>Nakimuli</a:t>
            </a:r>
            <a:r>
              <a:rPr lang="en-US" b="1"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b="1" dirty="0" err="1">
                <a:effectLst/>
                <a:latin typeface="Times New Roman" panose="02020603050405020304" pitchFamily="18" charset="0"/>
                <a:ea typeface="Calibri" panose="020F0502020204030204" pitchFamily="34" charset="0"/>
                <a:cs typeface="Times New Roman" panose="02020603050405020304" pitchFamily="18" charset="0"/>
              </a:rPr>
              <a:t>Mpungu</a:t>
            </a:r>
            <a:r>
              <a:rPr lang="en-US" b="1"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dirty="0">
                <a:effectLst/>
                <a:latin typeface="Times New Roman" panose="02020603050405020304" pitchFamily="18" charset="0"/>
                <a:ea typeface="Calibri" panose="020F0502020204030204" pitchFamily="34" charset="0"/>
                <a:cs typeface="Times New Roman" panose="02020603050405020304" pitchFamily="18" charset="0"/>
              </a:rPr>
              <a:t>Wamala, K, Okello, J., Alderman, S., </a:t>
            </a:r>
            <a:r>
              <a:rPr lang="en-US" dirty="0" err="1">
                <a:effectLst/>
                <a:latin typeface="Times New Roman" panose="02020603050405020304" pitchFamily="18" charset="0"/>
                <a:ea typeface="Calibri" panose="020F0502020204030204" pitchFamily="34" charset="0"/>
                <a:cs typeface="Times New Roman" panose="02020603050405020304" pitchFamily="18" charset="0"/>
              </a:rPr>
              <a:t>Odokonyero</a:t>
            </a:r>
            <a:r>
              <a:rPr lang="en-US" dirty="0">
                <a:effectLst/>
                <a:latin typeface="Times New Roman" panose="02020603050405020304" pitchFamily="18" charset="0"/>
                <a:ea typeface="Calibri" panose="020F0502020204030204" pitchFamily="34" charset="0"/>
                <a:cs typeface="Times New Roman" panose="02020603050405020304" pitchFamily="18" charset="0"/>
              </a:rPr>
              <a:t>, R., Musisi, S., &amp; </a:t>
            </a:r>
            <a:r>
              <a:rPr lang="en-US" dirty="0" err="1">
                <a:effectLst/>
                <a:latin typeface="Times New Roman" panose="02020603050405020304" pitchFamily="18" charset="0"/>
                <a:ea typeface="Calibri" panose="020F0502020204030204" pitchFamily="34" charset="0"/>
                <a:cs typeface="Times New Roman" panose="02020603050405020304" pitchFamily="18" charset="0"/>
              </a:rPr>
              <a:t>Mojtabai</a:t>
            </a:r>
            <a:r>
              <a:rPr lang="en-US" dirty="0">
                <a:effectLst/>
                <a:latin typeface="Times New Roman" panose="02020603050405020304" pitchFamily="18" charset="0"/>
                <a:ea typeface="Calibri" panose="020F0502020204030204" pitchFamily="34" charset="0"/>
                <a:cs typeface="Times New Roman" panose="02020603050405020304" pitchFamily="18" charset="0"/>
              </a:rPr>
              <a:t>, R. (2014). Developing a culturally sensitive group support intervention for depression among HIV infected and non- infected Ugandan adults: A qualitative study. Journal of affective disorders, 163, 10-17</a:t>
            </a:r>
          </a:p>
          <a:p>
            <a:pPr marL="0" marR="0" algn="just">
              <a:lnSpc>
                <a:spcPct val="115000"/>
              </a:lnSpc>
              <a:spcBef>
                <a:spcPts val="0"/>
              </a:spcBef>
              <a:spcAft>
                <a:spcPts val="0"/>
              </a:spcAft>
            </a:pP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en-US"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Thank you for listening !!!!     </a:t>
            </a:r>
          </a:p>
          <a:p>
            <a:pPr marL="0" marR="0" indent="0" algn="just">
              <a:lnSpc>
                <a:spcPct val="115000"/>
              </a:lnSpc>
              <a:spcBef>
                <a:spcPts val="0"/>
              </a:spcBef>
              <a:spcAft>
                <a:spcPts val="0"/>
              </a:spcAft>
              <a:buNone/>
            </a:pP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Christine</a:t>
            </a:r>
          </a:p>
          <a:p>
            <a:pPr marL="0" marR="0" algn="just">
              <a:lnSpc>
                <a:spcPct val="115000"/>
              </a:lnSpc>
              <a:spcBef>
                <a:spcPts val="0"/>
              </a:spcBef>
              <a:spcAft>
                <a:spcPts val="0"/>
              </a:spcAft>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63C58092-DB14-52A9-165A-CB1B70BC52AE}"/>
              </a:ext>
            </a:extLst>
          </p:cNvPr>
          <p:cNvPicPr>
            <a:picLocks noChangeAspect="1"/>
          </p:cNvPicPr>
          <p:nvPr/>
        </p:nvPicPr>
        <p:blipFill>
          <a:blip r:embed="rId2"/>
          <a:stretch>
            <a:fillRect/>
          </a:stretch>
        </p:blipFill>
        <p:spPr>
          <a:xfrm>
            <a:off x="10778247" y="5981700"/>
            <a:ext cx="1413753" cy="876300"/>
          </a:xfrm>
          <a:prstGeom prst="rect">
            <a:avLst/>
          </a:prstGeom>
        </p:spPr>
      </p:pic>
    </p:spTree>
    <p:extLst>
      <p:ext uri="{BB962C8B-B14F-4D97-AF65-F5344CB8AC3E}">
        <p14:creationId xmlns:p14="http://schemas.microsoft.com/office/powerpoint/2010/main" val="40080000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1181</TotalTime>
  <Words>709</Words>
  <Application>Microsoft Office PowerPoint</Application>
  <PresentationFormat>Widescreen</PresentationFormat>
  <Paragraphs>47</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Wingdings</vt:lpstr>
      <vt:lpstr>Office Theme</vt:lpstr>
      <vt:lpstr>Group support psychotherapy(GSP); An opportunity of alcohol and drug abuse prevention among young people in Uganda </vt:lpstr>
      <vt:lpstr>Alcohol and drug abuse problem among young people</vt:lpstr>
      <vt:lpstr>Group support psychotherapy; An opportunity of alcohol and drug abuse prevention </vt:lpstr>
      <vt:lpstr>Group support psychotherapy; An opportunity of alcohol and drug abuse prevention </vt:lpstr>
      <vt:lpstr>Group support psychotherapy; An opportunity of alcohol and drug abuse prevention </vt:lpstr>
      <vt:lpstr>Recommendations</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UTILIZATION OF THE LIFE SKILLS THERAPY IN THE JOURNEY OF RECOVERING FROM SUDs   AT</dc:title>
  <dc:creator>Microsoft Office User</dc:creator>
  <cp:lastModifiedBy>prudence Aturinde</cp:lastModifiedBy>
  <cp:revision>120</cp:revision>
  <dcterms:created xsi:type="dcterms:W3CDTF">2019-03-25T08:39:59Z</dcterms:created>
  <dcterms:modified xsi:type="dcterms:W3CDTF">2022-11-23T07:30:59Z</dcterms:modified>
</cp:coreProperties>
</file>